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9"/>
  </p:notesMasterIdLst>
  <p:handoutMasterIdLst>
    <p:handoutMasterId r:id="rId50"/>
  </p:handoutMasterIdLst>
  <p:sldIdLst>
    <p:sldId id="256" r:id="rId7"/>
    <p:sldId id="260" r:id="rId8"/>
    <p:sldId id="261" r:id="rId9"/>
    <p:sldId id="268" r:id="rId10"/>
    <p:sldId id="273" r:id="rId11"/>
    <p:sldId id="259" r:id="rId12"/>
    <p:sldId id="280" r:id="rId13"/>
    <p:sldId id="281" r:id="rId14"/>
    <p:sldId id="270" r:id="rId15"/>
    <p:sldId id="264" r:id="rId16"/>
    <p:sldId id="307" r:id="rId17"/>
    <p:sldId id="308" r:id="rId18"/>
    <p:sldId id="309" r:id="rId19"/>
    <p:sldId id="283" r:id="rId20"/>
    <p:sldId id="276" r:id="rId21"/>
    <p:sldId id="277" r:id="rId22"/>
    <p:sldId id="285" r:id="rId23"/>
    <p:sldId id="284" r:id="rId24"/>
    <p:sldId id="278" r:id="rId25"/>
    <p:sldId id="286" r:id="rId26"/>
    <p:sldId id="301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303" r:id="rId35"/>
    <p:sldId id="294" r:id="rId36"/>
    <p:sldId id="304" r:id="rId37"/>
    <p:sldId id="295" r:id="rId38"/>
    <p:sldId id="296" r:id="rId39"/>
    <p:sldId id="305" r:id="rId40"/>
    <p:sldId id="297" r:id="rId41"/>
    <p:sldId id="298" r:id="rId42"/>
    <p:sldId id="306" r:id="rId43"/>
    <p:sldId id="299" r:id="rId44"/>
    <p:sldId id="300" r:id="rId45"/>
    <p:sldId id="302" r:id="rId46"/>
    <p:sldId id="274" r:id="rId47"/>
    <p:sldId id="267" r:id="rId48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64" d="100"/>
          <a:sy n="64" d="100"/>
        </p:scale>
        <p:origin x="48" y="58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89862-DE7C-49B1-AB72-B935E2CD4D90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AE82B5F-EBEC-4490-B4EF-CDB66AFA3A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Threat Detection</a:t>
          </a:r>
        </a:p>
      </dgm:t>
    </dgm:pt>
    <dgm:pt modelId="{22CC9DA3-4E1C-4851-B228-A57EE339E3BF}" type="parTrans" cxnId="{F8674463-0CF5-4183-9DA5-4B4115684BA0}">
      <dgm:prSet/>
      <dgm:spPr/>
      <dgm:t>
        <a:bodyPr/>
        <a:lstStyle/>
        <a:p>
          <a:endParaRPr lang="en-US"/>
        </a:p>
      </dgm:t>
    </dgm:pt>
    <dgm:pt modelId="{83BCF7AD-0561-40D8-8043-D8578758F491}" type="sibTrans" cxnId="{F8674463-0CF5-4183-9DA5-4B4115684BA0}">
      <dgm:prSet/>
      <dgm:spPr/>
      <dgm:t>
        <a:bodyPr/>
        <a:lstStyle/>
        <a:p>
          <a:endParaRPr lang="en-US"/>
        </a:p>
      </dgm:t>
    </dgm:pt>
    <dgm:pt modelId="{6DE032F1-01E5-4B32-8FF3-AAE95344CDDE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Row Level Security</a:t>
          </a:r>
        </a:p>
      </dgm:t>
    </dgm:pt>
    <dgm:pt modelId="{DBE1CC15-6AE7-466B-A78C-05F116786787}" type="parTrans" cxnId="{30D309B3-6F65-4755-8C03-EA060702784F}">
      <dgm:prSet/>
      <dgm:spPr/>
      <dgm:t>
        <a:bodyPr/>
        <a:lstStyle/>
        <a:p>
          <a:endParaRPr lang="en-US"/>
        </a:p>
      </dgm:t>
    </dgm:pt>
    <dgm:pt modelId="{732885BA-38AB-490A-AFB3-F7883F633969}" type="sibTrans" cxnId="{30D309B3-6F65-4755-8C03-EA060702784F}">
      <dgm:prSet/>
      <dgm:spPr/>
      <dgm:t>
        <a:bodyPr/>
        <a:lstStyle/>
        <a:p>
          <a:endParaRPr lang="en-US"/>
        </a:p>
      </dgm:t>
    </dgm:pt>
    <dgm:pt modelId="{DF3402F7-EF11-4A7A-B4EC-A5D06E8D4D1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Dynamic Data Masking</a:t>
          </a:r>
        </a:p>
      </dgm:t>
    </dgm:pt>
    <dgm:pt modelId="{BA6BC9FC-9D56-4B64-A726-F8EDD16293FC}" type="parTrans" cxnId="{3BF7ED60-DF9C-441C-BD2C-8D806BCEDC7F}">
      <dgm:prSet/>
      <dgm:spPr/>
      <dgm:t>
        <a:bodyPr/>
        <a:lstStyle/>
        <a:p>
          <a:endParaRPr lang="en-US"/>
        </a:p>
      </dgm:t>
    </dgm:pt>
    <dgm:pt modelId="{59A919EB-6F51-4E6B-8244-883C4F9927A1}" type="sibTrans" cxnId="{3BF7ED60-DF9C-441C-BD2C-8D806BCEDC7F}">
      <dgm:prSet/>
      <dgm:spPr/>
      <dgm:t>
        <a:bodyPr/>
        <a:lstStyle/>
        <a:p>
          <a:endParaRPr lang="en-US"/>
        </a:p>
      </dgm:t>
    </dgm:pt>
    <dgm:pt modelId="{AF8AA27C-8F99-412C-A8EB-C54FCBABA74B}" type="pres">
      <dgm:prSet presAssocID="{E5989862-DE7C-49B1-AB72-B935E2CD4D90}" presName="Name0" presStyleCnt="0">
        <dgm:presLayoutVars>
          <dgm:chMax val="7"/>
          <dgm:dir/>
          <dgm:resizeHandles val="exact"/>
        </dgm:presLayoutVars>
      </dgm:prSet>
      <dgm:spPr/>
    </dgm:pt>
    <dgm:pt modelId="{7F78ACEA-2AA8-420D-AFC8-6A2C00C3D0A7}" type="pres">
      <dgm:prSet presAssocID="{E5989862-DE7C-49B1-AB72-B935E2CD4D90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7E0B9-4618-4B49-B0CB-DF3EDCC03ED0}" type="pres">
      <dgm:prSet presAssocID="{E5989862-DE7C-49B1-AB72-B935E2CD4D90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B6E4C8-4630-4B77-B0D1-B821FB0ED5E6}" type="pres">
      <dgm:prSet presAssocID="{E5989862-DE7C-49B1-AB72-B935E2CD4D90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E9178E-1FE8-4A44-BEB7-E0DD2A1DAC3B}" type="presOf" srcId="{DF3402F7-EF11-4A7A-B4EC-A5D06E8D4D17}" destId="{14B6E4C8-4630-4B77-B0D1-B821FB0ED5E6}" srcOrd="0" destOrd="0" presId="urn:microsoft.com/office/officeart/2005/8/layout/rings+Icon"/>
    <dgm:cxn modelId="{3BF7ED60-DF9C-441C-BD2C-8D806BCEDC7F}" srcId="{E5989862-DE7C-49B1-AB72-B935E2CD4D90}" destId="{DF3402F7-EF11-4A7A-B4EC-A5D06E8D4D17}" srcOrd="2" destOrd="0" parTransId="{BA6BC9FC-9D56-4B64-A726-F8EDD16293FC}" sibTransId="{59A919EB-6F51-4E6B-8244-883C4F9927A1}"/>
    <dgm:cxn modelId="{B3DC20E5-CD0A-4721-A02B-57CB5F990E80}" type="presOf" srcId="{DAE82B5F-EBEC-4490-B4EF-CDB66AFA3A68}" destId="{7F78ACEA-2AA8-420D-AFC8-6A2C00C3D0A7}" srcOrd="0" destOrd="0" presId="urn:microsoft.com/office/officeart/2005/8/layout/rings+Icon"/>
    <dgm:cxn modelId="{F8674463-0CF5-4183-9DA5-4B4115684BA0}" srcId="{E5989862-DE7C-49B1-AB72-B935E2CD4D90}" destId="{DAE82B5F-EBEC-4490-B4EF-CDB66AFA3A68}" srcOrd="0" destOrd="0" parTransId="{22CC9DA3-4E1C-4851-B228-A57EE339E3BF}" sibTransId="{83BCF7AD-0561-40D8-8043-D8578758F491}"/>
    <dgm:cxn modelId="{30D309B3-6F65-4755-8C03-EA060702784F}" srcId="{E5989862-DE7C-49B1-AB72-B935E2CD4D90}" destId="{6DE032F1-01E5-4B32-8FF3-AAE95344CDDE}" srcOrd="1" destOrd="0" parTransId="{DBE1CC15-6AE7-466B-A78C-05F116786787}" sibTransId="{732885BA-38AB-490A-AFB3-F7883F633969}"/>
    <dgm:cxn modelId="{E5E1DE3F-15B8-4D6D-80DC-C2C39F1087DA}" type="presOf" srcId="{E5989862-DE7C-49B1-AB72-B935E2CD4D90}" destId="{AF8AA27C-8F99-412C-A8EB-C54FCBABA74B}" srcOrd="0" destOrd="0" presId="urn:microsoft.com/office/officeart/2005/8/layout/rings+Icon"/>
    <dgm:cxn modelId="{1FB05839-BD10-497F-9471-1D165DC93713}" type="presOf" srcId="{6DE032F1-01E5-4B32-8FF3-AAE95344CDDE}" destId="{3B07E0B9-4618-4B49-B0CB-DF3EDCC03ED0}" srcOrd="0" destOrd="0" presId="urn:microsoft.com/office/officeart/2005/8/layout/rings+Icon"/>
    <dgm:cxn modelId="{33722BFB-A47B-429C-A17E-0CB2C27E6EEB}" type="presParOf" srcId="{AF8AA27C-8F99-412C-A8EB-C54FCBABA74B}" destId="{7F78ACEA-2AA8-420D-AFC8-6A2C00C3D0A7}" srcOrd="0" destOrd="0" presId="urn:microsoft.com/office/officeart/2005/8/layout/rings+Icon"/>
    <dgm:cxn modelId="{F862804A-324B-4394-B4B6-D6A2A3682E6F}" type="presParOf" srcId="{AF8AA27C-8F99-412C-A8EB-C54FCBABA74B}" destId="{3B07E0B9-4618-4B49-B0CB-DF3EDCC03ED0}" srcOrd="1" destOrd="0" presId="urn:microsoft.com/office/officeart/2005/8/layout/rings+Icon"/>
    <dgm:cxn modelId="{A7444803-C9D2-46E2-BBC7-1CB49F19EC04}" type="presParOf" srcId="{AF8AA27C-8F99-412C-A8EB-C54FCBABA74B}" destId="{14B6E4C8-4630-4B77-B0D1-B821FB0ED5E6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8ACEA-2AA8-420D-AFC8-6A2C00C3D0A7}">
      <dsp:nvSpPr>
        <dsp:cNvPr id="0" name=""/>
        <dsp:cNvSpPr/>
      </dsp:nvSpPr>
      <dsp:spPr>
        <a:xfrm>
          <a:off x="781739" y="0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bg1"/>
              </a:solidFill>
            </a:rPr>
            <a:t>Threat Detection</a:t>
          </a:r>
        </a:p>
      </dsp:txBody>
      <dsp:txXfrm>
        <a:off x="1267278" y="485532"/>
        <a:ext cx="2344387" cy="2344353"/>
      </dsp:txXfrm>
    </dsp:sp>
    <dsp:sp modelId="{3B07E0B9-4618-4B49-B0CB-DF3EDCC03ED0}">
      <dsp:nvSpPr>
        <dsp:cNvPr id="0" name=""/>
        <dsp:cNvSpPr/>
      </dsp:nvSpPr>
      <dsp:spPr>
        <a:xfrm>
          <a:off x="2488238" y="2211199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baseline="0" dirty="0">
              <a:solidFill>
                <a:schemeClr val="bg1"/>
              </a:solidFill>
            </a:rPr>
            <a:t>Row Level Security</a:t>
          </a:r>
        </a:p>
      </dsp:txBody>
      <dsp:txXfrm>
        <a:off x="2973777" y="2696731"/>
        <a:ext cx="2344387" cy="2344353"/>
      </dsp:txXfrm>
    </dsp:sp>
    <dsp:sp modelId="{14B6E4C8-4630-4B77-B0D1-B821FB0ED5E6}">
      <dsp:nvSpPr>
        <dsp:cNvPr id="0" name=""/>
        <dsp:cNvSpPr/>
      </dsp:nvSpPr>
      <dsp:spPr>
        <a:xfrm>
          <a:off x="4192720" y="0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bg1"/>
              </a:solidFill>
            </a:rPr>
            <a:t>Dynamic Data Masking</a:t>
          </a:r>
        </a:p>
      </dsp:txBody>
      <dsp:txXfrm>
        <a:off x="4678259" y="485532"/>
        <a:ext cx="2344387" cy="2344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02/16/2016 23:47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02/16/2016 23:47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hyperlink" Target="https://azure.microsoft.com/en-us/blog/query-store-a-flight-data-recorder-for-your-database" TargetMode="External"/><Relationship Id="rId7" Type="http://schemas.openxmlformats.org/officeDocument/2006/relationships/hyperlink" Target="http://msdn.microsoft.com/en-us/library/cc853327.aspx" TargetMode="External"/><Relationship Id="rId12" Type="http://schemas.openxmlformats.org/officeDocument/2006/relationships/image" Target="../media/image33.emf"/><Relationship Id="rId2" Type="http://schemas.openxmlformats.org/officeDocument/2006/relationships/hyperlink" Target="https://azure.microsoft.com/en-us/documentation/articles/sql-database-auditing-get-started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sdn.microsoft.com/en-us/library/system.diagnostics.stopwatch(v=vs.110).aspx" TargetMode="External"/><Relationship Id="rId11" Type="http://schemas.openxmlformats.org/officeDocument/2006/relationships/image" Target="../media/image32.emf"/><Relationship Id="rId5" Type="http://schemas.openxmlformats.org/officeDocument/2006/relationships/hyperlink" Target="https://msdn.microsoft.com/en-us/library/7h2ahss8(v=vs.110).aspx" TargetMode="External"/><Relationship Id="rId10" Type="http://schemas.openxmlformats.org/officeDocument/2006/relationships/image" Target="../media/image31.emf"/><Relationship Id="rId4" Type="http://schemas.openxmlformats.org/officeDocument/2006/relationships/hyperlink" Target="https://azure.microsoft.com/en-us/documentation/articles/sql-database-xevent-code-event-file" TargetMode="External"/><Relationship Id="rId9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ms131092.aspx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aka.ms/DOTNETT6S5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mjurado@Microsoft.com" TargetMode="External"/><Relationship Id="rId2" Type="http://schemas.openxmlformats.org/officeDocument/2006/relationships/hyperlink" Target="mailto:pgavela@Microsoft.com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hyperlink" Target="http://aka.ms/DOTNETT6S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092881"/>
          </a:xfrm>
        </p:spPr>
        <p:txBody>
          <a:bodyPr/>
          <a:lstStyle/>
          <a:p>
            <a:pPr lvl="0"/>
            <a:r>
              <a:rPr lang="en-US" dirty="0" smtClean="0"/>
              <a:t>Network Latency</a:t>
            </a:r>
            <a:endParaRPr lang="en-US" dirty="0"/>
          </a:p>
          <a:p>
            <a:pPr lvl="0"/>
            <a:r>
              <a:rPr lang="en-US" dirty="0" err="1" smtClean="0"/>
              <a:t>Política</a:t>
            </a:r>
            <a:r>
              <a:rPr lang="en-US" dirty="0" smtClean="0"/>
              <a:t> de </a:t>
            </a:r>
            <a:r>
              <a:rPr lang="en-US" dirty="0" err="1" smtClean="0"/>
              <a:t>reintentos</a:t>
            </a:r>
            <a:endParaRPr lang="en-US" dirty="0" smtClean="0"/>
          </a:p>
          <a:p>
            <a:pPr lvl="0"/>
            <a:r>
              <a:rPr lang="en-US" dirty="0" smtClean="0"/>
              <a:t>Pooling </a:t>
            </a:r>
            <a:r>
              <a:rPr lang="en-US" dirty="0"/>
              <a:t>de </a:t>
            </a:r>
            <a:r>
              <a:rPr lang="en-US" dirty="0" err="1"/>
              <a:t>conexiones</a:t>
            </a:r>
            <a:r>
              <a:rPr lang="en-US" dirty="0"/>
              <a:t> y TCP </a:t>
            </a:r>
            <a:r>
              <a:rPr lang="en-US" dirty="0" smtClean="0"/>
              <a:t>exhausted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Mejores prácticas de Conectividad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74" y="3982843"/>
            <a:ext cx="3175472" cy="21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6189387"/>
          </a:xfrm>
        </p:spPr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Latency: </a:t>
            </a:r>
          </a:p>
          <a:p>
            <a:pPr lvl="1"/>
            <a:r>
              <a:rPr lang="en-US" b="1" dirty="0" smtClean="0"/>
              <a:t>Usuario y </a:t>
            </a:r>
            <a:r>
              <a:rPr lang="en-US" b="1" dirty="0" err="1" smtClean="0"/>
              <a:t>Aplicación</a:t>
            </a:r>
            <a:endParaRPr lang="en-US" b="1" dirty="0"/>
          </a:p>
          <a:p>
            <a:pPr lvl="1"/>
            <a:r>
              <a:rPr lang="en-US" b="1" dirty="0" err="1" smtClean="0"/>
              <a:t>Aplicación</a:t>
            </a:r>
            <a:r>
              <a:rPr lang="en-US" b="1" dirty="0" smtClean="0"/>
              <a:t> y Azure DB</a:t>
            </a:r>
            <a:r>
              <a:rPr lang="en-US" sz="1836" dirty="0" smtClean="0"/>
              <a:t> </a:t>
            </a:r>
            <a:r>
              <a:rPr lang="en-US" b="1" dirty="0" smtClean="0"/>
              <a:t>SQL</a:t>
            </a:r>
            <a:endParaRPr lang="en-US" b="1" dirty="0"/>
          </a:p>
          <a:p>
            <a:pPr marL="469446" lvl="1"/>
            <a:endParaRPr lang="en-US" dirty="0"/>
          </a:p>
          <a:p>
            <a:r>
              <a:rPr lang="en-US" dirty="0" err="1" smtClean="0"/>
              <a:t>Rendimiento</a:t>
            </a:r>
            <a:r>
              <a:rPr lang="en-US" dirty="0" smtClean="0"/>
              <a:t> </a:t>
            </a:r>
            <a:r>
              <a:rPr lang="en-US" dirty="0" err="1" smtClean="0"/>
              <a:t>percibido</a:t>
            </a:r>
            <a:r>
              <a:rPr lang="en-US" dirty="0" smtClean="0"/>
              <a:t>: </a:t>
            </a:r>
            <a:endParaRPr lang="en-US" dirty="0"/>
          </a:p>
          <a:p>
            <a:pPr lvl="2"/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 </a:t>
            </a:r>
            <a:r>
              <a:rPr lang="en-US" dirty="0"/>
              <a:t>=  </a:t>
            </a:r>
            <a:r>
              <a:rPr lang="en-US" dirty="0" smtClean="0"/>
              <a:t>2x(Latencia_1 </a:t>
            </a:r>
            <a:r>
              <a:rPr lang="en-US" dirty="0"/>
              <a:t>+ </a:t>
            </a:r>
            <a:r>
              <a:rPr lang="en-US" dirty="0" smtClean="0"/>
              <a:t>Latencia_2</a:t>
            </a:r>
            <a:r>
              <a:rPr lang="en-US" dirty="0"/>
              <a:t>) + </a:t>
            </a:r>
            <a:r>
              <a:rPr lang="en-US" dirty="0" err="1"/>
              <a:t>Query_Exec_Time</a:t>
            </a:r>
            <a:endParaRPr lang="en-US" dirty="0"/>
          </a:p>
          <a:p>
            <a:pPr marL="469446" lvl="1"/>
            <a:endParaRPr lang="en-US" dirty="0"/>
          </a:p>
          <a:p>
            <a:pPr marL="0" lvl="1"/>
            <a:r>
              <a:rPr lang="en-US" sz="4000" dirty="0" err="1" smtClean="0">
                <a:latin typeface="+mj-lt"/>
              </a:rPr>
              <a:t>Optimización</a:t>
            </a:r>
            <a:r>
              <a:rPr lang="en-US" sz="4000" dirty="0" smtClean="0">
                <a:latin typeface="+mj-lt"/>
              </a:rPr>
              <a:t>:</a:t>
            </a:r>
            <a:endParaRPr lang="en-US" sz="4000" dirty="0">
              <a:latin typeface="+mj-lt"/>
            </a:endParaRPr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latencia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en-US" dirty="0" err="1" smtClean="0"/>
              <a:t>seleccionar</a:t>
            </a:r>
            <a:r>
              <a:rPr lang="en-US" dirty="0" smtClean="0"/>
              <a:t> un data </a:t>
            </a:r>
            <a:r>
              <a:rPr lang="en-US" dirty="0"/>
              <a:t>center </a:t>
            </a:r>
            <a:r>
              <a:rPr lang="en-US" dirty="0" err="1" smtClean="0"/>
              <a:t>cerca</a:t>
            </a:r>
            <a:r>
              <a:rPr lang="en-US" dirty="0" smtClean="0"/>
              <a:t> de 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. </a:t>
            </a:r>
            <a:endParaRPr lang="en-US" dirty="0"/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latencia</a:t>
            </a:r>
            <a:r>
              <a:rPr lang="en-US" dirty="0" smtClean="0"/>
              <a:t> 2: </a:t>
            </a:r>
            <a:r>
              <a:rPr lang="en-US" dirty="0" err="1" smtClean="0"/>
              <a:t>seleccionar</a:t>
            </a:r>
            <a:r>
              <a:rPr lang="en-US" dirty="0" smtClean="0"/>
              <a:t> el Azure SQL DB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data center del </a:t>
            </a:r>
            <a:r>
              <a:rPr lang="en-US" dirty="0" err="1" smtClean="0"/>
              <a:t>aplicativo</a:t>
            </a:r>
            <a:r>
              <a:rPr lang="en-US" dirty="0" smtClean="0"/>
              <a:t>. </a:t>
            </a:r>
            <a:endParaRPr lang="en-US" dirty="0"/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“network </a:t>
            </a:r>
            <a:r>
              <a:rPr lang="en-US" dirty="0"/>
              <a:t>round </a:t>
            </a:r>
            <a:r>
              <a:rPr lang="en-US" dirty="0" smtClean="0"/>
              <a:t>trips”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22244" y="2371781"/>
            <a:ext cx="5182052" cy="1114315"/>
            <a:chOff x="6056077" y="1382885"/>
            <a:chExt cx="5081625" cy="1092720"/>
          </a:xfrm>
        </p:grpSpPr>
        <p:pic>
          <p:nvPicPr>
            <p:cNvPr id="16" name="Picture 11" descr="D:\Pennie's documents\MS Image\NEWFeb15\Windows_Vista_Icons_ for_Marketing_use\CogWhee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76490" y="1508064"/>
              <a:ext cx="967541" cy="967541"/>
            </a:xfrm>
            <a:prstGeom prst="rect">
              <a:avLst/>
            </a:prstGeom>
            <a:noFill/>
          </p:spPr>
        </p:pic>
        <p:pic>
          <p:nvPicPr>
            <p:cNvPr id="17" name="Picture 7" descr="D:\Pennie's documents\Images for TechEd06\Hardware_Imagery\Database blu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47149" y="1523105"/>
              <a:ext cx="790553" cy="9525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10496550" y="1904105"/>
              <a:ext cx="527050" cy="4394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69446" indent="-469446" algn="just" defTabSz="932380">
                <a:lnSpc>
                  <a:spcPct val="90000"/>
                </a:lnSpc>
                <a:spcBef>
                  <a:spcPct val="20000"/>
                </a:spcBef>
                <a:buSzPct val="100000"/>
              </a:pPr>
              <a:r>
                <a:rPr lang="en-US" sz="1428" b="1" dirty="0">
                  <a:solidFill>
                    <a:srgbClr val="000000"/>
                  </a:solidFill>
                  <a:latin typeface="+mj-lt"/>
                </a:rPr>
                <a:t>SQL</a:t>
              </a:r>
            </a:p>
            <a:p>
              <a:pPr marL="469446" indent="-469446" algn="just" defTabSz="932380">
                <a:lnSpc>
                  <a:spcPct val="90000"/>
                </a:lnSpc>
                <a:spcBef>
                  <a:spcPct val="20000"/>
                </a:spcBef>
                <a:buSzPct val="100000"/>
              </a:pPr>
              <a:r>
                <a:rPr lang="en-US" sz="1428" b="1" dirty="0">
                  <a:solidFill>
                    <a:srgbClr val="000000"/>
                  </a:solidFill>
                  <a:latin typeface="+mj-lt"/>
                </a:rPr>
                <a:t>Azure </a:t>
              </a:r>
            </a:p>
          </p:txBody>
        </p:sp>
        <p:sp>
          <p:nvSpPr>
            <p:cNvPr id="19" name="Left-Right Arrow 18"/>
            <p:cNvSpPr/>
            <p:nvPr/>
          </p:nvSpPr>
          <p:spPr bwMode="auto">
            <a:xfrm>
              <a:off x="6914427" y="1857080"/>
              <a:ext cx="1209675" cy="221599"/>
            </a:xfrm>
            <a:prstGeom prst="leftRightArrow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3243" tIns="46621" rIns="93243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/>
              <a:endParaRPr lang="en-US" sz="1836" dirty="0">
                <a:solidFill>
                  <a:schemeClr val="bg1">
                    <a:alpha val="99000"/>
                  </a:schemeClr>
                </a:solidFill>
              </a:endParaRPr>
            </a:p>
          </p:txBody>
        </p:sp>
        <p:sp>
          <p:nvSpPr>
            <p:cNvPr id="20" name="Left-Right Arrow 19"/>
            <p:cNvSpPr/>
            <p:nvPr/>
          </p:nvSpPr>
          <p:spPr bwMode="auto">
            <a:xfrm>
              <a:off x="9028977" y="1868610"/>
              <a:ext cx="1209675" cy="221599"/>
            </a:xfrm>
            <a:prstGeom prst="leftRightArrow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3243" tIns="46621" rIns="93243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/>
              <a:endParaRPr lang="en-US" sz="1836" dirty="0">
                <a:solidFill>
                  <a:schemeClr val="bg1">
                    <a:alpha val="99000"/>
                  </a:schemeClr>
                </a:solidFill>
              </a:endParaRPr>
            </a:p>
          </p:txBody>
        </p:sp>
        <p:pic>
          <p:nvPicPr>
            <p:cNvPr id="21" name="Picture 49" descr="D:\Pennie's documents\MS Image\NEWFeb15\Windows_Vista_Icons_ for_Marketing_use\User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56077" y="1464165"/>
              <a:ext cx="967541" cy="9675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6983468" y="1384605"/>
              <a:ext cx="1152872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36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rPr>
                <a:t>Latency_1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28977" y="1382885"/>
              <a:ext cx="1152872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36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</a:rPr>
                <a:t>Latency_2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0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4191917"/>
          </a:xfrm>
        </p:spPr>
        <p:txBody>
          <a:bodyPr/>
          <a:lstStyle/>
          <a:p>
            <a:pPr lvl="1"/>
            <a:r>
              <a:rPr lang="en-US" sz="4000" dirty="0" err="1">
                <a:latin typeface="+mj-lt"/>
              </a:rPr>
              <a:t>Política</a:t>
            </a:r>
            <a:r>
              <a:rPr lang="en-US" sz="4000" dirty="0">
                <a:latin typeface="+mj-lt"/>
              </a:rPr>
              <a:t> de </a:t>
            </a:r>
            <a:r>
              <a:rPr lang="en-US" sz="4000" dirty="0" err="1">
                <a:latin typeface="+mj-lt"/>
              </a:rPr>
              <a:t>reintentos</a:t>
            </a:r>
            <a:r>
              <a:rPr lang="en-US" sz="4000" dirty="0">
                <a:latin typeface="+mj-lt"/>
              </a:rPr>
              <a:t> </a:t>
            </a:r>
            <a:endParaRPr lang="en-US" sz="4000" dirty="0" smtClean="0">
              <a:latin typeface="+mj-lt"/>
            </a:endParaRPr>
          </a:p>
          <a:p>
            <a:pPr lvl="2"/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connectividad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de </a:t>
            </a:r>
            <a:r>
              <a:rPr lang="en-US" dirty="0" err="1"/>
              <a:t>comandos</a:t>
            </a:r>
            <a:r>
              <a:rPr lang="en-US" dirty="0"/>
              <a:t>.</a:t>
            </a:r>
          </a:p>
          <a:p>
            <a:pPr lvl="2"/>
            <a:r>
              <a:rPr lang="en-US" dirty="0" err="1" smtClean="0"/>
              <a:t>Conexiones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Idle </a:t>
            </a:r>
            <a:r>
              <a:rPr lang="en-US" dirty="0" err="1"/>
              <a:t>después</a:t>
            </a:r>
            <a:r>
              <a:rPr lang="en-US" dirty="0"/>
              <a:t> de 30 </a:t>
            </a:r>
            <a:r>
              <a:rPr lang="en-US" dirty="0" err="1"/>
              <a:t>minutos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Denial of Service attacks.</a:t>
            </a:r>
          </a:p>
          <a:p>
            <a:pPr lvl="2"/>
            <a:r>
              <a:rPr lang="en-US" dirty="0"/>
              <a:t>Failover</a:t>
            </a:r>
          </a:p>
          <a:p>
            <a:pPr lvl="2"/>
            <a:r>
              <a:rPr lang="en-US" dirty="0" err="1"/>
              <a:t>Límite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. </a:t>
            </a:r>
          </a:p>
          <a:p>
            <a:endParaRPr lang="en-US" sz="2400" dirty="0" smtClean="0">
              <a:latin typeface="+mn-lt"/>
            </a:endParaRPr>
          </a:p>
          <a:p>
            <a:pPr marL="0" lvl="1"/>
            <a:r>
              <a:rPr lang="en-US" sz="4000" dirty="0" err="1"/>
              <a:t>Optimización</a:t>
            </a:r>
            <a:r>
              <a:rPr lang="en-US" sz="4000" dirty="0"/>
              <a:t>:</a:t>
            </a:r>
          </a:p>
          <a:p>
            <a:pPr lvl="2"/>
            <a:r>
              <a:rPr lang="en-US" dirty="0" err="1" smtClean="0"/>
              <a:t>Política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reintentos</a:t>
            </a:r>
            <a:r>
              <a:rPr lang="en-US" dirty="0"/>
              <a:t>, incremental, a </a:t>
            </a:r>
            <a:r>
              <a:rPr lang="en-US" dirty="0" err="1"/>
              <a:t>intervalos</a:t>
            </a:r>
            <a:r>
              <a:rPr lang="en-US" dirty="0"/>
              <a:t> </a:t>
            </a:r>
            <a:r>
              <a:rPr lang="en-US" dirty="0" err="1"/>
              <a:t>fijos</a:t>
            </a:r>
            <a:r>
              <a:rPr lang="en-US" dirty="0"/>
              <a:t> y </a:t>
            </a:r>
            <a:r>
              <a:rPr lang="en-US" dirty="0" err="1" smtClean="0"/>
              <a:t>exponencial</a:t>
            </a:r>
            <a:r>
              <a:rPr lang="en-US" dirty="0" smtClean="0"/>
              <a:t>.</a:t>
            </a:r>
            <a:endParaRPr lang="en-US" dirty="0"/>
          </a:p>
          <a:p>
            <a:pPr lvl="2"/>
            <a:r>
              <a:rPr lang="en-AU" dirty="0" err="1" smtClean="0"/>
              <a:t>Deteción</a:t>
            </a:r>
            <a:r>
              <a:rPr lang="en-AU" dirty="0" smtClean="0"/>
              <a:t> </a:t>
            </a:r>
            <a:r>
              <a:rPr lang="en-AU" dirty="0"/>
              <a:t>de </a:t>
            </a:r>
            <a:r>
              <a:rPr lang="en-AU" dirty="0" err="1"/>
              <a:t>errores</a:t>
            </a:r>
            <a:r>
              <a:rPr lang="en-AU" dirty="0"/>
              <a:t> y </a:t>
            </a:r>
            <a:r>
              <a:rPr lang="en-AU" dirty="0" err="1"/>
              <a:t>política</a:t>
            </a:r>
            <a:r>
              <a:rPr lang="en-AU" dirty="0"/>
              <a:t> de </a:t>
            </a:r>
            <a:r>
              <a:rPr lang="en-AU" dirty="0" err="1"/>
              <a:t>reintentos</a:t>
            </a:r>
            <a:r>
              <a:rPr lang="en-AU" dirty="0"/>
              <a:t> </a:t>
            </a:r>
            <a:r>
              <a:rPr lang="en-AU" dirty="0" err="1" smtClean="0"/>
              <a:t>customizados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900" y="3649662"/>
            <a:ext cx="1372635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1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4259628"/>
          </a:xfrm>
        </p:spPr>
        <p:txBody>
          <a:bodyPr/>
          <a:lstStyle/>
          <a:p>
            <a:pPr marL="0" lvl="1"/>
            <a:r>
              <a:rPr lang="en-US" sz="4000" dirty="0"/>
              <a:t>Connection Pooling</a:t>
            </a:r>
          </a:p>
          <a:p>
            <a:pPr lvl="2"/>
            <a:r>
              <a:rPr lang="en-US" dirty="0" err="1"/>
              <a:t>Cachea</a:t>
            </a:r>
            <a:r>
              <a:rPr lang="en-US" dirty="0"/>
              <a:t> las </a:t>
            </a:r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físicas</a:t>
            </a:r>
            <a:r>
              <a:rPr lang="en-US" dirty="0"/>
              <a:t> que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cadena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proceso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Reduce el </a:t>
            </a:r>
            <a:r>
              <a:rPr lang="en-US" dirty="0" err="1" smtClean="0"/>
              <a:t>coste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abrir</a:t>
            </a:r>
            <a:r>
              <a:rPr lang="en-US" dirty="0"/>
              <a:t> y </a:t>
            </a:r>
            <a:r>
              <a:rPr lang="en-US" dirty="0" err="1"/>
              <a:t>cerrar</a:t>
            </a:r>
            <a:r>
              <a:rPr lang="en-US" dirty="0"/>
              <a:t> las </a:t>
            </a:r>
            <a:r>
              <a:rPr lang="en-US" dirty="0" err="1"/>
              <a:t>conexiones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Si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conexión</a:t>
            </a:r>
            <a:r>
              <a:rPr lang="en-US" dirty="0"/>
              <a:t> se ha </a:t>
            </a:r>
            <a:r>
              <a:rPr lang="en-US" dirty="0" err="1"/>
              <a:t>establecido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la </a:t>
            </a:r>
            <a:r>
              <a:rPr lang="en-US" dirty="0" err="1"/>
              <a:t>ejecución</a:t>
            </a:r>
            <a:r>
              <a:rPr lang="en-US" dirty="0"/>
              <a:t> del </a:t>
            </a:r>
            <a:r>
              <a:rPr lang="en-US" dirty="0" err="1" smtClean="0"/>
              <a:t>comando</a:t>
            </a:r>
            <a:r>
              <a:rPr lang="en-US" dirty="0" smtClean="0"/>
              <a:t>?</a:t>
            </a:r>
          </a:p>
          <a:p>
            <a:pPr lvl="2"/>
            <a:r>
              <a:rPr lang="en-US" sz="2000" dirty="0" smtClean="0"/>
              <a:t>Si </a:t>
            </a:r>
            <a:r>
              <a:rPr lang="en-US" sz="2000" dirty="0" err="1"/>
              <a:t>permanece</a:t>
            </a:r>
            <a:r>
              <a:rPr lang="en-US" sz="2000" dirty="0"/>
              <a:t> mucho </a:t>
            </a:r>
            <a:r>
              <a:rPr lang="en-US" sz="2000" dirty="0" err="1"/>
              <a:t>tiempo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pool,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generar</a:t>
            </a:r>
            <a:r>
              <a:rPr lang="en-US" sz="2000" dirty="0"/>
              <a:t> </a:t>
            </a:r>
            <a:r>
              <a:rPr lang="en-US" sz="2000" dirty="0" err="1"/>
              <a:t>incidencias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0" lvl="1"/>
            <a:r>
              <a:rPr lang="en-US" sz="4000" dirty="0" err="1" smtClean="0"/>
              <a:t>Optimización</a:t>
            </a:r>
            <a:r>
              <a:rPr lang="en-US" sz="4000" dirty="0"/>
              <a:t>:</a:t>
            </a:r>
          </a:p>
          <a:p>
            <a:endParaRPr lang="en-US" sz="2000" dirty="0">
              <a:latin typeface="+mn-lt"/>
            </a:endParaRPr>
          </a:p>
          <a:p>
            <a:pPr lvl="1"/>
            <a:r>
              <a:rPr lang="en-US" sz="2000" dirty="0"/>
              <a:t>Workaround: </a:t>
            </a:r>
            <a:r>
              <a:rPr lang="en-US" sz="2000" dirty="0" err="1" smtClean="0"/>
              <a:t>después</a:t>
            </a:r>
            <a:r>
              <a:rPr lang="en-US" sz="2000" dirty="0" smtClean="0"/>
              <a:t> de </a:t>
            </a:r>
            <a:r>
              <a:rPr lang="en-US" sz="2000" dirty="0" err="1" smtClean="0"/>
              <a:t>tres</a:t>
            </a:r>
            <a:r>
              <a:rPr lang="en-US" sz="2000" dirty="0" smtClean="0"/>
              <a:t> </a:t>
            </a:r>
            <a:r>
              <a:rPr lang="en-US" sz="2000" dirty="0" err="1" smtClean="0"/>
              <a:t>intentos</a:t>
            </a:r>
            <a:r>
              <a:rPr lang="en-US" sz="2000" dirty="0" smtClean="0"/>
              <a:t>, </a:t>
            </a:r>
            <a:r>
              <a:rPr lang="en-US" sz="2000" dirty="0" err="1" smtClean="0"/>
              <a:t>limpia</a:t>
            </a:r>
            <a:r>
              <a:rPr lang="en-US" sz="2000" dirty="0" smtClean="0"/>
              <a:t> el pool</a:t>
            </a:r>
            <a:r>
              <a:rPr lang="en-US" sz="2000" dirty="0"/>
              <a:t> </a:t>
            </a:r>
            <a:r>
              <a:rPr lang="en-US" sz="2000" dirty="0" err="1" smtClean="0"/>
              <a:t>SqlConnection.ClearPool</a:t>
            </a:r>
            <a:r>
              <a:rPr lang="en-US" sz="2000" dirty="0" smtClean="0"/>
              <a:t>(</a:t>
            </a:r>
            <a:r>
              <a:rPr lang="en-US" sz="2000" dirty="0" err="1" smtClean="0"/>
              <a:t>cnn</a:t>
            </a:r>
            <a:r>
              <a:rPr lang="en-US" sz="2000" dirty="0" smtClean="0"/>
              <a:t>)</a:t>
            </a: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44" y="4183062"/>
            <a:ext cx="132203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7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87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Rendimiento: Yo soy programador y no DBA</a:t>
            </a:r>
          </a:p>
        </p:txBody>
      </p:sp>
    </p:spTree>
    <p:extLst>
      <p:ext uri="{BB962C8B-B14F-4D97-AF65-F5344CB8AC3E}">
        <p14:creationId xmlns:p14="http://schemas.microsoft.com/office/powerpoint/2010/main" val="2124441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4970591"/>
          </a:xfrm>
        </p:spPr>
        <p:txBody>
          <a:bodyPr/>
          <a:lstStyle/>
          <a:p>
            <a:pPr lvl="0"/>
            <a:r>
              <a:rPr lang="en-US" dirty="0"/>
              <a:t>Si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smtClean="0"/>
              <a:t>DBA o </a:t>
            </a:r>
            <a:r>
              <a:rPr lang="en-US" dirty="0" err="1" smtClean="0"/>
              <a:t>quieres</a:t>
            </a:r>
            <a:r>
              <a:rPr lang="en-US" dirty="0" smtClean="0"/>
              <a:t> </a:t>
            </a:r>
            <a:r>
              <a:rPr lang="en-US" dirty="0" err="1" smtClean="0"/>
              <a:t>serlo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SQL Auditing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Query Data Store &amp; Workload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Extended Events</a:t>
            </a:r>
            <a:endParaRPr lang="en-US" dirty="0"/>
          </a:p>
          <a:p>
            <a:pPr lvl="1"/>
            <a:r>
              <a:rPr lang="en-US" dirty="0"/>
              <a:t>Portal Alerts</a:t>
            </a:r>
          </a:p>
          <a:p>
            <a:pPr lvl="1"/>
            <a:r>
              <a:rPr lang="en-US" dirty="0"/>
              <a:t>Index Advisor</a:t>
            </a:r>
          </a:p>
          <a:p>
            <a:pPr lvl="0"/>
            <a:r>
              <a:rPr lang="en-US" dirty="0"/>
              <a:t>Si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err="1"/>
              <a:t>Programador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SQLConnection object properties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Stopwatch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EF: Optimizar query </a:t>
            </a:r>
            <a:r>
              <a:rPr lang="en-US" dirty="0">
                <a:hlinkClick r:id="rId7"/>
              </a:rPr>
              <a:t>performance y </a:t>
            </a:r>
            <a:r>
              <a:rPr lang="en-US" dirty="0" err="1">
                <a:hlinkClick r:id="rId7"/>
              </a:rPr>
              <a:t>modelo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Rendimiento: Yo soy programador y no DBA.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7644" y="4053714"/>
            <a:ext cx="4513598" cy="2204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222" y="1301001"/>
            <a:ext cx="4890122" cy="281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567" y="4149344"/>
            <a:ext cx="548617" cy="2071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2947" y="4124981"/>
            <a:ext cx="534582" cy="2071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272" y="4115479"/>
            <a:ext cx="544116" cy="20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49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8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Seguridad:</a:t>
            </a:r>
            <a:br>
              <a:rPr lang="es-ES" dirty="0"/>
            </a:br>
            <a:r>
              <a:rPr lang="es-ES" dirty="0"/>
              <a:t>¿en qué no tengo que preocuparme?</a:t>
            </a:r>
          </a:p>
        </p:txBody>
      </p:sp>
    </p:spTree>
    <p:extLst>
      <p:ext uri="{BB962C8B-B14F-4D97-AF65-F5344CB8AC3E}">
        <p14:creationId xmlns:p14="http://schemas.microsoft.com/office/powerpoint/2010/main" val="2442773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1228028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Opciones de Seguridad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6508346"/>
              </p:ext>
            </p:extLst>
          </p:nvPr>
        </p:nvGraphicFramePr>
        <p:xfrm>
          <a:off x="1264444" y="1198290"/>
          <a:ext cx="8289925" cy="5526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9922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71" y="830262"/>
            <a:ext cx="7009440" cy="3276600"/>
          </a:xfrm>
        </p:spPr>
        <p:txBody>
          <a:bodyPr/>
          <a:lstStyle/>
          <a:p>
            <a:r>
              <a:rPr lang="es-ES" sz="4800" b="1" dirty="0"/>
              <a:t>Mejores Prácticas de conectividad, Seguridad y uso de CLR en SQL Server</a:t>
            </a:r>
            <a:endParaRPr lang="es-ES" sz="48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4564063"/>
            <a:ext cx="7389812" cy="1192212"/>
          </a:xfrm>
        </p:spPr>
        <p:txBody>
          <a:bodyPr/>
          <a:lstStyle/>
          <a:p>
            <a:pPr lvl="0"/>
            <a:r>
              <a:rPr lang="en-US" dirty="0"/>
              <a:t>Jose Manuel Jurado </a:t>
            </a:r>
            <a:r>
              <a:rPr lang="en-US" dirty="0" err="1"/>
              <a:t>Díaz</a:t>
            </a:r>
            <a:endParaRPr lang="en-US" dirty="0"/>
          </a:p>
          <a:p>
            <a:pPr lvl="0"/>
            <a:r>
              <a:rPr lang="en-US" dirty="0"/>
              <a:t>Azure Database Support Engineer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Pablo Gavela López</a:t>
            </a:r>
          </a:p>
          <a:p>
            <a:pPr lvl="0"/>
            <a:r>
              <a:rPr lang="en-US" dirty="0"/>
              <a:t>SQL Server Support Escalation Engineer</a:t>
            </a:r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972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.NET dentro de SQL?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0887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94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4128290"/>
          </a:xfrm>
        </p:spPr>
        <p:txBody>
          <a:bodyPr/>
          <a:lstStyle/>
          <a:p>
            <a:pPr lvl="0"/>
            <a:r>
              <a:rPr lang="en-US" dirty="0"/>
              <a:t>SQL Server 2005		</a:t>
            </a:r>
            <a:r>
              <a:rPr lang="en-US" dirty="0">
                <a:sym typeface="Wingdings" panose="05000000000000000000" pitchFamily="2" charset="2"/>
              </a:rPr>
              <a:t>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2008		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2008 R2 	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2012 			CLR 4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2014			CLR 4 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2016			CLR 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910868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57" y="1363662"/>
            <a:ext cx="5485620" cy="2379325"/>
          </a:xfrm>
        </p:spPr>
        <p:txBody>
          <a:bodyPr/>
          <a:lstStyle/>
          <a:p>
            <a:pPr lvl="0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 err="1"/>
              <a:t>Funciones</a:t>
            </a:r>
            <a:endParaRPr lang="en-US" dirty="0"/>
          </a:p>
          <a:p>
            <a:pPr lvl="1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usuario</a:t>
            </a:r>
            <a:r>
              <a:rPr lang="en-US" dirty="0"/>
              <a:t> (UDT)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1" y="1363692"/>
            <a:ext cx="5486322" cy="2031040"/>
          </a:xfrm>
        </p:spPr>
        <p:txBody>
          <a:bodyPr/>
          <a:lstStyle/>
          <a:p>
            <a:pPr lvl="0"/>
            <a:r>
              <a:rPr lang="en-US" dirty="0"/>
              <a:t>Assemblies </a:t>
            </a:r>
            <a:r>
              <a:rPr lang="en-US" dirty="0" err="1"/>
              <a:t>necesarios</a:t>
            </a:r>
            <a:endParaRPr lang="en-US" dirty="0"/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</a:t>
            </a:r>
            <a:r>
              <a:rPr lang="es-ES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System.Data.SqlTypes</a:t>
            </a:r>
            <a:endParaRPr lang="es-ES" dirty="0">
              <a:latin typeface="Consolas" panose="020B0609020204030204" pitchFamily="49" charset="0"/>
            </a:endParaRP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System.Data.SqlClient</a:t>
            </a:r>
            <a:endParaRPr lang="es-ES" dirty="0">
              <a:latin typeface="Consolas" panose="020B0609020204030204" pitchFamily="49" charset="0"/>
            </a:endParaRP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Microsoft.SqlServer.Server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51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804164"/>
          </a:xfrm>
        </p:spPr>
        <p:txBody>
          <a:bodyPr/>
          <a:lstStyle/>
          <a:p>
            <a:pPr lvl="0"/>
            <a:r>
              <a:rPr lang="en-US" dirty="0" err="1"/>
              <a:t>Seguridad</a:t>
            </a:r>
            <a:endParaRPr lang="en-US" dirty="0"/>
          </a:p>
          <a:p>
            <a:pPr lvl="1"/>
            <a:r>
              <a:rPr lang="en-US" dirty="0"/>
              <a:t>SAFE</a:t>
            </a:r>
          </a:p>
          <a:p>
            <a:pPr lvl="1"/>
            <a:r>
              <a:rPr lang="en-US" dirty="0"/>
              <a:t>	Solo se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la </a:t>
            </a:r>
            <a:r>
              <a:rPr lang="en-US" dirty="0" err="1"/>
              <a:t>instancia</a:t>
            </a:r>
            <a:r>
              <a:rPr lang="en-US" dirty="0"/>
              <a:t> de SQL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ejecuta</a:t>
            </a:r>
            <a:r>
              <a:rPr lang="en-US" dirty="0"/>
              <a:t> el assembly.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EXTERNAL_ACCESS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externo</a:t>
            </a:r>
            <a:r>
              <a:rPr lang="en-US" dirty="0"/>
              <a:t>, IO, DNS, </a:t>
            </a:r>
            <a:r>
              <a:rPr lang="en-US" dirty="0" err="1"/>
              <a:t>EventLog</a:t>
            </a:r>
            <a:r>
              <a:rPr lang="en-US" dirty="0"/>
              <a:t>, Socket…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UNSAFE</a:t>
            </a:r>
          </a:p>
          <a:p>
            <a:pPr lvl="1"/>
            <a:r>
              <a:rPr lang="en-US" dirty="0"/>
              <a:t>	Sin </a:t>
            </a:r>
            <a:r>
              <a:rPr lang="en-US" dirty="0" err="1"/>
              <a:t>restricciones</a:t>
            </a:r>
            <a:r>
              <a:rPr lang="en-US" dirty="0"/>
              <a:t>, </a:t>
            </a:r>
            <a:r>
              <a:rPr lang="en-US" dirty="0" err="1"/>
              <a:t>permitido</a:t>
            </a:r>
            <a:r>
              <a:rPr lang="en-US" dirty="0"/>
              <a:t> P/Invoke y </a:t>
            </a:r>
            <a:r>
              <a:rPr lang="en-US" dirty="0" err="1"/>
              <a:t>código</a:t>
            </a:r>
            <a:r>
              <a:rPr lang="en-US" dirty="0"/>
              <a:t> unsafe.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Cuando</a:t>
            </a:r>
            <a:r>
              <a:rPr lang="en-US" dirty="0"/>
              <a:t> se accede a un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externo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 las </a:t>
            </a:r>
            <a:r>
              <a:rPr lang="en-US" dirty="0" err="1"/>
              <a:t>credenciales</a:t>
            </a:r>
            <a:r>
              <a:rPr lang="en-US" dirty="0"/>
              <a:t> de SQL Server.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431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1554739"/>
          </a:xfrm>
        </p:spPr>
        <p:txBody>
          <a:bodyPr/>
          <a:lstStyle/>
          <a:p>
            <a:pPr lvl="0"/>
            <a:r>
              <a:rPr lang="en-US" dirty="0" err="1"/>
              <a:t>Seguridad</a:t>
            </a:r>
            <a:endParaRPr lang="en-US" dirty="0"/>
          </a:p>
          <a:p>
            <a:pPr lvl="1"/>
            <a:r>
              <a:rPr lang="en-US" dirty="0"/>
              <a:t>Application Domains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AppDomain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Assembly Owner y </a:t>
            </a:r>
            <a:r>
              <a:rPr lang="en-US" dirty="0" err="1"/>
              <a:t>por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2229453" y="3077640"/>
            <a:ext cx="1927380" cy="27045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36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6994612" y="3077639"/>
            <a:ext cx="1927380" cy="27045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36"/>
          </a:p>
        </p:txBody>
      </p:sp>
      <p:sp>
        <p:nvSpPr>
          <p:cNvPr id="8" name="TextBox 7"/>
          <p:cNvSpPr txBox="1"/>
          <p:nvPr/>
        </p:nvSpPr>
        <p:spPr>
          <a:xfrm>
            <a:off x="2902782" y="3077639"/>
            <a:ext cx="6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DB1</a:t>
            </a:r>
            <a:endParaRPr lang="es-ES" sz="1836" dirty="0"/>
          </a:p>
        </p:txBody>
      </p:sp>
      <p:sp>
        <p:nvSpPr>
          <p:cNvPr id="9" name="TextBox 8"/>
          <p:cNvSpPr txBox="1"/>
          <p:nvPr/>
        </p:nvSpPr>
        <p:spPr>
          <a:xfrm>
            <a:off x="7667940" y="3077639"/>
            <a:ext cx="6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DB2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6942" y="4100289"/>
            <a:ext cx="1479924" cy="670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AssemblyA1</a:t>
            </a:r>
          </a:p>
          <a:p>
            <a:r>
              <a:rPr lang="en-US" sz="1836" dirty="0"/>
              <a:t>AssemblyA2</a:t>
            </a:r>
            <a:endParaRPr lang="es-ES" sz="1836" dirty="0"/>
          </a:p>
        </p:txBody>
      </p:sp>
      <p:sp>
        <p:nvSpPr>
          <p:cNvPr id="11" name="TextBox 10"/>
          <p:cNvSpPr txBox="1"/>
          <p:nvPr/>
        </p:nvSpPr>
        <p:spPr>
          <a:xfrm>
            <a:off x="2525115" y="4917426"/>
            <a:ext cx="1461941" cy="67044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AssemblyB1</a:t>
            </a:r>
          </a:p>
          <a:p>
            <a:r>
              <a:rPr lang="en-US" sz="1836" dirty="0"/>
              <a:t>AssemblyB2</a:t>
            </a:r>
            <a:endParaRPr lang="es-ES" sz="1836" dirty="0"/>
          </a:p>
        </p:txBody>
      </p:sp>
      <p:sp>
        <p:nvSpPr>
          <p:cNvPr id="12" name="TextBox 11"/>
          <p:cNvSpPr txBox="1"/>
          <p:nvPr/>
        </p:nvSpPr>
        <p:spPr>
          <a:xfrm>
            <a:off x="7282100" y="4090657"/>
            <a:ext cx="1479924" cy="670445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AssemblyA3</a:t>
            </a:r>
          </a:p>
          <a:p>
            <a:r>
              <a:rPr lang="en-US" sz="1836" dirty="0"/>
              <a:t>AssemblyA4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100" y="4917426"/>
            <a:ext cx="1461941" cy="6704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AssemblyB3</a:t>
            </a:r>
          </a:p>
          <a:p>
            <a:r>
              <a:rPr lang="en-US" sz="1836" dirty="0"/>
              <a:t>AssemblyB4</a:t>
            </a:r>
          </a:p>
        </p:txBody>
      </p:sp>
    </p:spTree>
    <p:extLst>
      <p:ext uri="{BB962C8B-B14F-4D97-AF65-F5344CB8AC3E}">
        <p14:creationId xmlns:p14="http://schemas.microsoft.com/office/powerpoint/2010/main" val="2225866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5029587"/>
          </a:xfrm>
        </p:spPr>
        <p:txBody>
          <a:bodyPr/>
          <a:lstStyle/>
          <a:p>
            <a:pPr lvl="0"/>
            <a:r>
              <a:rPr lang="en-US" sz="2856" dirty="0"/>
              <a:t>SQL			</a:t>
            </a:r>
            <a:r>
              <a:rPr lang="en-US" sz="2856" dirty="0" err="1"/>
              <a:t>System.Data.SQLTypes</a:t>
            </a:r>
            <a:r>
              <a:rPr lang="en-US" sz="2856" dirty="0"/>
              <a:t>	CLR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Int</a:t>
            </a:r>
            <a:r>
              <a:rPr lang="en-US" sz="2856" dirty="0">
                <a:solidFill>
                  <a:schemeClr val="tx1"/>
                </a:solidFill>
              </a:rPr>
              <a:t>			SqlInt32			Int32,Nullable&lt;Int32&gt;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nchar,nvarchar</a:t>
            </a:r>
            <a:r>
              <a:rPr lang="en-US" sz="2856" dirty="0">
                <a:solidFill>
                  <a:schemeClr val="tx1"/>
                </a:solidFill>
              </a:rPr>
              <a:t>	</a:t>
            </a:r>
            <a:r>
              <a:rPr lang="en-US" sz="2856" dirty="0" err="1">
                <a:solidFill>
                  <a:schemeClr val="tx1"/>
                </a:solidFill>
              </a:rPr>
              <a:t>SqlChars,SqlString</a:t>
            </a:r>
            <a:r>
              <a:rPr lang="en-US" sz="2856" dirty="0">
                <a:solidFill>
                  <a:schemeClr val="tx1"/>
                </a:solidFill>
              </a:rPr>
              <a:t>		String, Char[]</a:t>
            </a:r>
            <a:endParaRPr lang="en-US" sz="2856" dirty="0"/>
          </a:p>
          <a:p>
            <a:pPr lvl="0"/>
            <a:r>
              <a:rPr lang="en-US" sz="2856" dirty="0">
                <a:solidFill>
                  <a:schemeClr val="tx1"/>
                </a:solidFill>
              </a:rPr>
              <a:t>float			</a:t>
            </a:r>
            <a:r>
              <a:rPr lang="en-US" sz="2856" dirty="0" err="1">
                <a:solidFill>
                  <a:schemeClr val="tx1"/>
                </a:solidFill>
              </a:rPr>
              <a:t>SqlDouble</a:t>
            </a:r>
            <a:r>
              <a:rPr lang="en-US" sz="2856" dirty="0">
                <a:solidFill>
                  <a:schemeClr val="tx1"/>
                </a:solidFill>
              </a:rPr>
              <a:t>			</a:t>
            </a:r>
            <a:r>
              <a:rPr lang="en-US" sz="2856" dirty="0" err="1">
                <a:solidFill>
                  <a:schemeClr val="tx1"/>
                </a:solidFill>
              </a:rPr>
              <a:t>Double,Nullable</a:t>
            </a:r>
            <a:r>
              <a:rPr lang="en-US" sz="2856" dirty="0">
                <a:solidFill>
                  <a:schemeClr val="tx1"/>
                </a:solidFill>
              </a:rPr>
              <a:t>&lt;Double&gt;</a:t>
            </a:r>
          </a:p>
          <a:p>
            <a:r>
              <a:rPr lang="en-US" sz="2856" dirty="0">
                <a:solidFill>
                  <a:schemeClr val="tx1"/>
                </a:solidFill>
              </a:rPr>
              <a:t>decimal		</a:t>
            </a:r>
            <a:r>
              <a:rPr lang="en-US" sz="2856" dirty="0" err="1">
                <a:solidFill>
                  <a:schemeClr val="tx1"/>
                </a:solidFill>
              </a:rPr>
              <a:t>SqlDecimal</a:t>
            </a:r>
            <a:r>
              <a:rPr lang="en-US" sz="2856" dirty="0">
                <a:solidFill>
                  <a:schemeClr val="tx1"/>
                </a:solidFill>
              </a:rPr>
              <a:t>			</a:t>
            </a:r>
            <a:r>
              <a:rPr lang="en-US" sz="2856" dirty="0" err="1">
                <a:solidFill>
                  <a:schemeClr val="tx1"/>
                </a:solidFill>
              </a:rPr>
              <a:t>Decimal,Nullable</a:t>
            </a:r>
            <a:r>
              <a:rPr lang="en-US" sz="2856" dirty="0">
                <a:solidFill>
                  <a:schemeClr val="tx1"/>
                </a:solidFill>
              </a:rPr>
              <a:t>&lt;Decimal&gt;</a:t>
            </a:r>
          </a:p>
          <a:p>
            <a:r>
              <a:rPr lang="en-US" sz="2856" dirty="0">
                <a:solidFill>
                  <a:schemeClr val="tx1"/>
                </a:solidFill>
              </a:rPr>
              <a:t>datetime2		-				</a:t>
            </a:r>
            <a:r>
              <a:rPr lang="en-US" sz="2856" dirty="0" err="1">
                <a:solidFill>
                  <a:schemeClr val="tx1"/>
                </a:solidFill>
              </a:rPr>
              <a:t>DateTime,Nullable</a:t>
            </a:r>
            <a:r>
              <a:rPr lang="en-US" sz="2856" dirty="0">
                <a:solidFill>
                  <a:schemeClr val="tx1"/>
                </a:solidFill>
              </a:rPr>
              <a:t>&lt;</a:t>
            </a:r>
            <a:r>
              <a:rPr lang="en-US" sz="2856" dirty="0" err="1">
                <a:solidFill>
                  <a:schemeClr val="tx1"/>
                </a:solidFill>
              </a:rPr>
              <a:t>DateTime</a:t>
            </a:r>
            <a:r>
              <a:rPr lang="en-US" sz="2856" dirty="0">
                <a:solidFill>
                  <a:schemeClr val="tx1"/>
                </a:solidFill>
              </a:rPr>
              <a:t>&gt;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varbinary</a:t>
            </a:r>
            <a:r>
              <a:rPr lang="en-US" sz="2856" dirty="0">
                <a:solidFill>
                  <a:schemeClr val="tx1"/>
                </a:solidFill>
              </a:rPr>
              <a:t>		</a:t>
            </a:r>
            <a:r>
              <a:rPr lang="en-US" sz="2856" dirty="0" err="1">
                <a:solidFill>
                  <a:schemeClr val="tx1"/>
                </a:solidFill>
              </a:rPr>
              <a:t>SqlBytes,SqlBinary</a:t>
            </a:r>
            <a:r>
              <a:rPr lang="en-US" sz="2856" dirty="0">
                <a:solidFill>
                  <a:schemeClr val="tx1"/>
                </a:solidFill>
              </a:rPr>
              <a:t>		Byte[]</a:t>
            </a:r>
          </a:p>
          <a:p>
            <a:pPr lvl="0"/>
            <a:endParaRPr lang="en-US" sz="2856" dirty="0">
              <a:solidFill>
                <a:schemeClr val="tx1"/>
              </a:solidFill>
            </a:endParaRPr>
          </a:p>
          <a:p>
            <a:r>
              <a:rPr lang="en-US" sz="2856" dirty="0">
                <a:solidFill>
                  <a:schemeClr val="tx1"/>
                </a:solidFill>
                <a:hlinkClick r:id="rId2"/>
              </a:rPr>
              <a:t>https://msdn.microsoft.com/en-us/library/ms131092.aspx</a:t>
            </a:r>
            <a:endParaRPr lang="en-US" sz="2856" dirty="0">
              <a:solidFill>
                <a:schemeClr val="tx1"/>
              </a:solidFill>
            </a:endParaRPr>
          </a:p>
          <a:p>
            <a:pPr lvl="0"/>
            <a:endParaRPr lang="en-US" sz="2856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Mapeo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SQL </a:t>
            </a:r>
            <a:r>
              <a:rPr lang="en-US" dirty="0">
                <a:sym typeface="Wingdings" panose="05000000000000000000" pitchFamily="2" charset="2"/>
              </a:rPr>
              <a:t> CLR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1324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3721066"/>
          </a:xfrm>
        </p:spPr>
        <p:txBody>
          <a:bodyPr/>
          <a:lstStyle/>
          <a:p>
            <a:pPr lvl="0"/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  <a:p>
            <a:pPr lvl="1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</a:t>
            </a:r>
            <a:r>
              <a:rPr lang="es-ES" dirty="0">
                <a:latin typeface="Consolas" panose="020B0609020204030204" pitchFamily="49" charset="0"/>
              </a:rPr>
              <a:t>[Microsoft.SqlServer.Server.SqlProcedure]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devolver</a:t>
            </a:r>
            <a:r>
              <a:rPr lang="en-US" dirty="0"/>
              <a:t> void o int.</a:t>
            </a:r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devolver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SqlContext.Pipe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Send</a:t>
            </a:r>
          </a:p>
          <a:p>
            <a:pPr lvl="2"/>
            <a:r>
              <a:rPr lang="en-US" dirty="0" err="1"/>
              <a:t>SendResultsStart</a:t>
            </a:r>
            <a:endParaRPr lang="en-US" dirty="0"/>
          </a:p>
          <a:p>
            <a:pPr lvl="2"/>
            <a:r>
              <a:rPr lang="en-US" dirty="0" err="1"/>
              <a:t>SendResultsRow</a:t>
            </a:r>
            <a:endParaRPr lang="en-US" dirty="0"/>
          </a:p>
          <a:p>
            <a:pPr lvl="2"/>
            <a:r>
              <a:rPr lang="en-US" dirty="0" err="1"/>
              <a:t>SendResultsEnd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660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79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287727"/>
          </a:xfrm>
        </p:spPr>
        <p:txBody>
          <a:bodyPr/>
          <a:lstStyle/>
          <a:p>
            <a:pPr lvl="0"/>
            <a:r>
              <a:rPr lang="en-US" dirty="0"/>
              <a:t>Triggers</a:t>
            </a:r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las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temporales</a:t>
            </a:r>
            <a:r>
              <a:rPr lang="en-US" dirty="0"/>
              <a:t> INSERTED y DELETED.</a:t>
            </a:r>
          </a:p>
          <a:p>
            <a:pPr lvl="1"/>
            <a:r>
              <a:rPr lang="en-US" dirty="0"/>
              <a:t>	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DELETED</a:t>
            </a:r>
          </a:p>
          <a:p>
            <a:endParaRPr lang="es-ES" sz="2448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modificadas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UPDATE.</a:t>
            </a:r>
          </a:p>
          <a:p>
            <a:pPr lvl="1"/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informacion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gracias a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SqlTriggerContext</a:t>
            </a:r>
            <a:r>
              <a:rPr lang="en-US" dirty="0"/>
              <a:t>.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1544875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256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3179451"/>
          </a:xfrm>
        </p:spPr>
        <p:txBody>
          <a:bodyPr/>
          <a:lstStyle/>
          <a:p>
            <a:pPr lvl="0"/>
            <a:r>
              <a:rPr lang="en-US" dirty="0" err="1"/>
              <a:t>Funciones</a:t>
            </a:r>
            <a:endParaRPr lang="en-US" dirty="0"/>
          </a:p>
          <a:p>
            <a:pPr lvl="1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 err="1">
                <a:latin typeface="Consolas" panose="020B0609020204030204" pitchFamily="49" charset="0"/>
              </a:rPr>
              <a:t>Microsoft.SqlServer.Server.SqlFunction</a:t>
            </a:r>
            <a:r>
              <a:rPr lang="es-ES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	bool </a:t>
            </a:r>
            <a:r>
              <a:rPr lang="en-US" dirty="0" err="1">
                <a:latin typeface="Consolas" panose="020B0609020204030204" pitchFamily="49" charset="0"/>
              </a:rPr>
              <a:t>isPrecise</a:t>
            </a:r>
            <a:r>
              <a:rPr lang="en-US" dirty="0">
                <a:latin typeface="Consolas" panose="020B0609020204030204" pitchFamily="49" charset="0"/>
              </a:rPr>
              <a:t>  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o no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precisa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float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bool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isDeterministic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	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o no </a:t>
            </a:r>
            <a:r>
              <a:rPr lang="en-US" dirty="0" err="1">
                <a:sym typeface="Wingdings" panose="05000000000000000000" pitchFamily="2" charset="2"/>
              </a:rPr>
              <a:t>determinista</a:t>
            </a:r>
            <a:endParaRPr lang="es-ES" dirty="0"/>
          </a:p>
          <a:p>
            <a:pPr lvl="1"/>
            <a:r>
              <a:rPr lang="en-US" dirty="0" err="1"/>
              <a:t>Escalar</a:t>
            </a:r>
            <a:r>
              <a:rPr lang="en-US" dirty="0"/>
              <a:t> o tabular.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3280853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1554739"/>
          </a:xfrm>
        </p:spPr>
        <p:txBody>
          <a:bodyPr/>
          <a:lstStyle/>
          <a:p>
            <a:pPr lvl="0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tabulares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devuelto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IEnumerable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devolver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3471151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1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2626262"/>
          </a:xfrm>
        </p:spPr>
        <p:txBody>
          <a:bodyPr/>
          <a:lstStyle/>
          <a:p>
            <a:pPr lvl="0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endParaRPr lang="en-US" dirty="0"/>
          </a:p>
          <a:p>
            <a:pPr lvl="1"/>
            <a:r>
              <a:rPr lang="en-US" dirty="0"/>
              <a:t>	[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SqlUserDefinedAggregate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en-US" sz="244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Propiedades</a:t>
            </a:r>
            <a:r>
              <a:rPr lang="en-US" dirty="0"/>
              <a:t> del </a:t>
            </a:r>
            <a:r>
              <a:rPr lang="en-US" dirty="0" err="1"/>
              <a:t>atributo</a:t>
            </a:r>
            <a:endParaRPr lang="en-US" dirty="0"/>
          </a:p>
          <a:p>
            <a:pPr lvl="3"/>
            <a:r>
              <a:rPr lang="en-US" dirty="0"/>
              <a:t>	</a:t>
            </a:r>
            <a:r>
              <a:rPr lang="en-US" dirty="0" err="1"/>
              <a:t>IsInvariantToDuplicates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La </a:t>
            </a:r>
            <a:r>
              <a:rPr lang="en-US" dirty="0" err="1">
                <a:sym typeface="Wingdings" panose="05000000000000000000" pitchFamily="2" charset="2"/>
              </a:rPr>
              <a:t>presencia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duplicados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modifica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agregado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MAX()</a:t>
            </a:r>
            <a:endParaRPr lang="en-US" dirty="0"/>
          </a:p>
          <a:p>
            <a:pPr lvl="3"/>
            <a:r>
              <a:rPr lang="en-US" dirty="0"/>
              <a:t>	</a:t>
            </a:r>
            <a:r>
              <a:rPr lang="en-US" dirty="0" err="1"/>
              <a:t>IsInvariantToNulls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La </a:t>
            </a:r>
            <a:r>
              <a:rPr lang="en-US" dirty="0" err="1">
                <a:sym typeface="Wingdings" panose="05000000000000000000" pitchFamily="2" charset="2"/>
              </a:rPr>
              <a:t>presencia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nulos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modifica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agregado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MAX()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1915323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3437964"/>
          </a:xfrm>
        </p:spPr>
        <p:txBody>
          <a:bodyPr/>
          <a:lstStyle/>
          <a:p>
            <a:pPr lvl="0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clase</a:t>
            </a:r>
            <a:endParaRPr lang="en-US" dirty="0"/>
          </a:p>
          <a:p>
            <a:pPr lvl="1"/>
            <a:r>
              <a:rPr lang="en-US" dirty="0"/>
              <a:t>	- </a:t>
            </a:r>
            <a:r>
              <a:rPr lang="en-US" dirty="0" err="1"/>
              <a:t>Init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Se llama antes de </a:t>
            </a:r>
            <a:r>
              <a:rPr lang="en-US" dirty="0" err="1">
                <a:sym typeface="Wingdings" panose="05000000000000000000" pitchFamily="2" charset="2"/>
              </a:rPr>
              <a:t>empezar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procesar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datos</a:t>
            </a:r>
            <a:endParaRPr lang="en-US" dirty="0"/>
          </a:p>
          <a:p>
            <a:pPr lvl="1"/>
            <a:r>
              <a:rPr lang="en-US" dirty="0"/>
              <a:t>	- Accumulate	</a:t>
            </a:r>
            <a:r>
              <a:rPr lang="en-US" dirty="0">
                <a:sym typeface="Wingdings" panose="05000000000000000000" pitchFamily="2" charset="2"/>
              </a:rPr>
              <a:t> Se llama </a:t>
            </a:r>
            <a:r>
              <a:rPr lang="en-US" dirty="0" err="1">
                <a:sym typeface="Wingdings" panose="05000000000000000000" pitchFamily="2" charset="2"/>
              </a:rPr>
              <a:t>por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element a </a:t>
            </a:r>
            <a:r>
              <a:rPr lang="en-US" dirty="0" err="1">
                <a:sym typeface="Wingdings" panose="05000000000000000000" pitchFamily="2" charset="2"/>
              </a:rPr>
              <a:t>aggregar</a:t>
            </a:r>
            <a:endParaRPr lang="en-US" dirty="0"/>
          </a:p>
          <a:p>
            <a:pPr lvl="1"/>
            <a:r>
              <a:rPr lang="en-US" dirty="0"/>
              <a:t>	- Merge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caso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de</a:t>
            </a:r>
            <a:r>
              <a:rPr lang="en-US" dirty="0">
                <a:sym typeface="Wingdings" panose="05000000000000000000" pitchFamily="2" charset="2"/>
              </a:rPr>
              <a:t> que la query se </a:t>
            </a:r>
            <a:r>
              <a:rPr lang="en-US" dirty="0" err="1">
                <a:sym typeface="Wingdings" panose="05000000000000000000" pitchFamily="2" charset="2"/>
              </a:rPr>
              <a:t>resuelva</a:t>
            </a:r>
            <a:r>
              <a:rPr lang="en-US" dirty="0">
                <a:sym typeface="Wingdings" panose="05000000000000000000" pitchFamily="2" charset="2"/>
              </a:rPr>
              <a:t> de forma </a:t>
            </a:r>
            <a:r>
              <a:rPr lang="en-US" dirty="0" err="1">
                <a:sym typeface="Wingdings" panose="05000000000000000000" pitchFamily="2" charset="2"/>
              </a:rPr>
              <a:t>paralela</a:t>
            </a:r>
            <a:r>
              <a:rPr lang="en-US" dirty="0">
                <a:sym typeface="Wingdings" panose="05000000000000000000" pitchFamily="2" charset="2"/>
              </a:rPr>
              <a:t> se llama a merge para </a:t>
            </a:r>
            <a:r>
              <a:rPr lang="en-US" dirty="0" err="1">
                <a:sym typeface="Wingdings" panose="05000000000000000000" pitchFamily="2" charset="2"/>
              </a:rPr>
              <a:t>agregar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resultados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parciales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hilo</a:t>
            </a:r>
            <a:endParaRPr lang="en-US" dirty="0"/>
          </a:p>
          <a:p>
            <a:pPr lvl="1"/>
            <a:r>
              <a:rPr lang="en-US" dirty="0"/>
              <a:t>	- Terminate	</a:t>
            </a:r>
            <a:r>
              <a:rPr lang="en-US" dirty="0">
                <a:sym typeface="Wingdings" panose="05000000000000000000" pitchFamily="2" charset="2"/>
              </a:rPr>
              <a:t> Se llama </a:t>
            </a:r>
            <a:r>
              <a:rPr lang="en-US" dirty="0" err="1">
                <a:sym typeface="Wingdings" panose="05000000000000000000" pitchFamily="2" charset="2"/>
              </a:rPr>
              <a:t>cuando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finaliza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procesado</a:t>
            </a:r>
            <a:r>
              <a:rPr lang="en-US" dirty="0">
                <a:sym typeface="Wingdings" panose="05000000000000000000" pitchFamily="2" charset="2"/>
              </a:rPr>
              <a:t>, cleanup y </a:t>
            </a:r>
            <a:r>
              <a:rPr lang="en-US" dirty="0" err="1">
                <a:sym typeface="Wingdings" panose="05000000000000000000" pitchFamily="2" charset="2"/>
              </a:rPr>
              <a:t>devolver</a:t>
            </a:r>
            <a:r>
              <a:rPr lang="en-US" dirty="0">
                <a:sym typeface="Wingdings" panose="05000000000000000000" pitchFamily="2" charset="2"/>
              </a:rPr>
              <a:t> valor final del </a:t>
            </a:r>
            <a:r>
              <a:rPr lang="en-US" dirty="0" err="1">
                <a:sym typeface="Wingdings" panose="05000000000000000000" pitchFamily="2" charset="2"/>
              </a:rPr>
              <a:t>agregado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2015517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09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415513"/>
          </a:xfrm>
        </p:spPr>
        <p:txBody>
          <a:bodyPr/>
          <a:lstStyle/>
          <a:p>
            <a:pPr lvl="0"/>
            <a:r>
              <a:rPr lang="en-US" dirty="0"/>
              <a:t>UDT(User Defined Types)</a:t>
            </a:r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almacenar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del CLR </a:t>
            </a:r>
            <a:r>
              <a:rPr lang="en-US" dirty="0" err="1"/>
              <a:t>como</a:t>
            </a:r>
            <a:r>
              <a:rPr lang="en-US" dirty="0"/>
              <a:t> valor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, </a:t>
            </a:r>
            <a:r>
              <a:rPr lang="en-US" dirty="0" err="1"/>
              <a:t>atributo</a:t>
            </a:r>
            <a:endParaRPr lang="en-US" dirty="0"/>
          </a:p>
          <a:p>
            <a:pPr lvl="1"/>
            <a:r>
              <a:rPr lang="en-US" dirty="0"/>
              <a:t>	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SqlUserDefinedType</a:t>
            </a:r>
            <a:endParaRPr lang="es-ES" sz="2448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estatico</a:t>
            </a:r>
            <a:r>
              <a:rPr lang="en-US" dirty="0"/>
              <a:t> Parse</a:t>
            </a:r>
            <a:endParaRPr lang="es-ES" dirty="0"/>
          </a:p>
          <a:p>
            <a:pPr lvl="1"/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la interface </a:t>
            </a:r>
            <a:r>
              <a:rPr lang="en-US" dirty="0" err="1"/>
              <a:t>INullable</a:t>
            </a:r>
            <a:endParaRPr lang="en-US" dirty="0"/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llamar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select</a:t>
            </a:r>
          </a:p>
          <a:p>
            <a:pPr lvl="1"/>
            <a:r>
              <a:rPr lang="en-US" dirty="0" err="1"/>
              <a:t>Tenemos</a:t>
            </a:r>
            <a:r>
              <a:rPr lang="en-US" dirty="0"/>
              <a:t> dos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serializar</a:t>
            </a:r>
            <a:endParaRPr lang="en-US" dirty="0"/>
          </a:p>
          <a:p>
            <a:pPr lvl="1"/>
            <a:r>
              <a:rPr lang="en-US" dirty="0"/>
              <a:t>	Native: SQL se </a:t>
            </a:r>
            <a:r>
              <a:rPr lang="en-US" dirty="0" err="1"/>
              <a:t>encarga</a:t>
            </a:r>
            <a:r>
              <a:rPr lang="en-US" dirty="0"/>
              <a:t> de la </a:t>
            </a:r>
            <a:r>
              <a:rPr lang="en-US" dirty="0" err="1"/>
              <a:t>serialización</a:t>
            </a:r>
            <a:r>
              <a:rPr lang="en-US" dirty="0"/>
              <a:t>, solo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basicos</a:t>
            </a:r>
            <a:r>
              <a:rPr lang="en-US" dirty="0"/>
              <a:t>, no </a:t>
            </a:r>
            <a:r>
              <a:rPr lang="en-US" dirty="0" err="1"/>
              <a:t>cadenas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UserDefined</a:t>
            </a:r>
            <a:r>
              <a:rPr lang="en-US" dirty="0"/>
              <a:t>: </a:t>
            </a:r>
            <a:r>
              <a:rPr lang="en-US" dirty="0" err="1"/>
              <a:t>Serializacion</a:t>
            </a:r>
            <a:r>
              <a:rPr lang="en-US" dirty="0"/>
              <a:t> manual,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obligatorio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la interface </a:t>
            </a:r>
            <a:r>
              <a:rPr lang="en-US" dirty="0" err="1"/>
              <a:t>IBinarySerialize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13079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047" y="1212889"/>
            <a:ext cx="8914516" cy="4228020"/>
          </a:xfrm>
        </p:spPr>
        <p:txBody>
          <a:bodyPr/>
          <a:lstStyle/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Serializable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SqlUserDefinedType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Format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.UserDefined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MaxByteSize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 = -1)]</a:t>
            </a:r>
          </a:p>
          <a:p>
            <a:pPr marL="0" indent="0">
              <a:buNone/>
            </a:pP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2B91AF"/>
                </a:solidFill>
                <a:highlight>
                  <a:srgbClr val="FFFFFF"/>
                </a:highlight>
              </a:rPr>
              <a:t>Plane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: 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INullable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IBinarySerialize</a:t>
            </a:r>
            <a:endParaRPr lang="en-US" sz="2448" dirty="0">
              <a:solidFill>
                <a:srgbClr val="2B91A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static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2B91AF"/>
                </a:solidFill>
                <a:highlight>
                  <a:srgbClr val="FFFFFF"/>
                </a:highlight>
              </a:rPr>
              <a:t>Plane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Parse(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SqlString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s)</a:t>
            </a:r>
          </a:p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  	//Parse s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	return Plane;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25951973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801314"/>
          </a:xfrm>
        </p:spPr>
        <p:txBody>
          <a:bodyPr/>
          <a:lstStyle/>
          <a:p>
            <a:pPr lvl="0"/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 smtClean="0"/>
              <a:t>Prácticas</a:t>
            </a:r>
            <a:r>
              <a:rPr lang="en-US" dirty="0" smtClean="0"/>
              <a:t> de </a:t>
            </a:r>
            <a:r>
              <a:rPr lang="en-US" dirty="0" err="1" smtClean="0"/>
              <a:t>Conectividad</a:t>
            </a:r>
            <a:r>
              <a:rPr lang="en-US" dirty="0" smtClean="0"/>
              <a:t> y </a:t>
            </a:r>
            <a:r>
              <a:rPr lang="en-US" dirty="0" err="1" smtClean="0"/>
              <a:t>Seguridad</a:t>
            </a:r>
            <a:endParaRPr lang="en-US" dirty="0"/>
          </a:p>
          <a:p>
            <a:pPr lvl="1"/>
            <a:r>
              <a:rPr lang="en-US" dirty="0"/>
              <a:t>Azure SQL Database: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mi?</a:t>
            </a:r>
          </a:p>
          <a:p>
            <a:pPr lvl="1"/>
            <a:r>
              <a:rPr lang="en-US" dirty="0"/>
              <a:t>Azure SQL Database y .NET: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conectividad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Rendimiento</a:t>
            </a:r>
            <a:r>
              <a:rPr lang="en-US" dirty="0"/>
              <a:t>: </a:t>
            </a:r>
            <a:r>
              <a:rPr lang="en-US" dirty="0" err="1"/>
              <a:t>Yo</a:t>
            </a:r>
            <a:r>
              <a:rPr lang="en-US" dirty="0"/>
              <a:t> soy </a:t>
            </a:r>
            <a:r>
              <a:rPr lang="en-US" dirty="0" err="1"/>
              <a:t>programador</a:t>
            </a:r>
            <a:r>
              <a:rPr lang="en-US" dirty="0"/>
              <a:t> y no DBA.</a:t>
            </a:r>
          </a:p>
          <a:p>
            <a:pPr lvl="1"/>
            <a:r>
              <a:rPr lang="en-US" dirty="0" err="1"/>
              <a:t>Seguridad</a:t>
            </a:r>
            <a:r>
              <a:rPr lang="en-US" dirty="0"/>
              <a:t>: ¿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no </a:t>
            </a:r>
            <a:r>
              <a:rPr lang="en-US" dirty="0" err="1"/>
              <a:t>tengo</a:t>
            </a:r>
            <a:r>
              <a:rPr lang="en-US" dirty="0"/>
              <a:t> que </a:t>
            </a:r>
            <a:r>
              <a:rPr lang="en-US" dirty="0" err="1"/>
              <a:t>preocuparme</a:t>
            </a:r>
            <a:r>
              <a:rPr lang="en-US" dirty="0"/>
              <a:t>?</a:t>
            </a:r>
          </a:p>
          <a:p>
            <a:pPr lvl="0"/>
            <a:r>
              <a:rPr lang="en-US" dirty="0" err="1"/>
              <a:t>Uso</a:t>
            </a:r>
            <a:r>
              <a:rPr lang="en-US" dirty="0"/>
              <a:t> de CLR </a:t>
            </a:r>
            <a:r>
              <a:rPr lang="en-US" dirty="0" err="1"/>
              <a:t>en</a:t>
            </a:r>
            <a:r>
              <a:rPr lang="en-US" dirty="0"/>
              <a:t> SQL Server y Azure SQL DB.</a:t>
            </a:r>
          </a:p>
          <a:p>
            <a:pPr lvl="1"/>
            <a:r>
              <a:rPr lang="en-US" dirty="0"/>
              <a:t>.NET </a:t>
            </a:r>
            <a:r>
              <a:rPr lang="en-US" dirty="0" err="1"/>
              <a:t>dentro</a:t>
            </a:r>
            <a:r>
              <a:rPr lang="en-US" dirty="0"/>
              <a:t> de SQL?</a:t>
            </a:r>
          </a:p>
          <a:p>
            <a:pPr lvl="0"/>
            <a:endParaRPr lang="en-US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112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http://aka.ms/DOTNETT6S5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97644" y="3973708"/>
            <a:ext cx="7359561" cy="1191844"/>
          </a:xfrm>
        </p:spPr>
        <p:txBody>
          <a:bodyPr/>
          <a:lstStyle/>
          <a:p>
            <a:r>
              <a:rPr lang="en-US" dirty="0"/>
              <a:t>Pablo Gavela y José Manuel Jurado</a:t>
            </a:r>
          </a:p>
          <a:p>
            <a:pPr lvl="0"/>
            <a:r>
              <a:rPr lang="en-US" dirty="0"/>
              <a:t>SQL Support Engineers @ Microsoft</a:t>
            </a:r>
          </a:p>
          <a:p>
            <a:pPr lvl="0"/>
            <a:r>
              <a:rPr lang="en-US" dirty="0">
                <a:hlinkClick r:id="rId2"/>
              </a:rPr>
              <a:t>pgavela@Microsoft.com</a:t>
            </a:r>
            <a:r>
              <a:rPr lang="en-US" dirty="0"/>
              <a:t> y </a:t>
            </a:r>
            <a:r>
              <a:rPr lang="en-US" dirty="0">
                <a:hlinkClick r:id="rId3"/>
              </a:rPr>
              <a:t>jmjurado@Microsoft.com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aka.ms/DOTNETT6S5</a:t>
            </a:r>
            <a:endParaRPr lang="es-ES" dirty="0"/>
          </a:p>
        </p:txBody>
      </p:sp>
      <p:pic>
        <p:nvPicPr>
          <p:cNvPr id="5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9"/>
            <a:ext cx="8374910" cy="2274914"/>
          </a:xfrm>
        </p:spPr>
        <p:txBody>
          <a:bodyPr/>
          <a:lstStyle/>
          <a:p>
            <a:r>
              <a:rPr lang="es-ES" dirty="0"/>
              <a:t>Support Engineer Azure SQL DB</a:t>
            </a:r>
          </a:p>
          <a:p>
            <a:r>
              <a:rPr lang="es-ES" dirty="0"/>
              <a:t>Speaker	SQL </a:t>
            </a:r>
            <a:r>
              <a:rPr lang="es-ES" dirty="0" err="1"/>
              <a:t>Saturday</a:t>
            </a:r>
            <a:r>
              <a:rPr lang="es-ES" dirty="0"/>
              <a:t> y </a:t>
            </a:r>
            <a:r>
              <a:rPr lang="es-ES" dirty="0" err="1"/>
              <a:t>TechReady</a:t>
            </a:r>
            <a:endParaRPr lang="es-ES" dirty="0"/>
          </a:p>
          <a:p>
            <a:r>
              <a:rPr lang="es-ES" dirty="0"/>
              <a:t>Programador en mis tiempos mozos.</a:t>
            </a:r>
          </a:p>
          <a:p>
            <a:endParaRPr lang="es-E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9149"/>
          <a:stretch>
            <a:fillRect/>
          </a:stretch>
        </p:blipFill>
        <p:spPr/>
      </p:pic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04316" y="4549372"/>
            <a:ext cx="8374910" cy="1969770"/>
          </a:xfrm>
        </p:spPr>
        <p:txBody>
          <a:bodyPr/>
          <a:lstStyle/>
          <a:p>
            <a:r>
              <a:rPr lang="es-ES" dirty="0"/>
              <a:t>SQL Server Support </a:t>
            </a:r>
            <a:r>
              <a:rPr lang="es-ES" dirty="0" err="1"/>
              <a:t>Escalation</a:t>
            </a:r>
            <a:r>
              <a:rPr lang="es-ES" dirty="0"/>
              <a:t> </a:t>
            </a:r>
            <a:r>
              <a:rPr lang="es-ES" dirty="0" smtClean="0"/>
              <a:t>Engineer</a:t>
            </a:r>
          </a:p>
          <a:p>
            <a:r>
              <a:rPr lang="es-ES" dirty="0" err="1" smtClean="0"/>
              <a:t>Born</a:t>
            </a:r>
            <a:r>
              <a:rPr lang="es-ES" dirty="0" smtClean="0"/>
              <a:t> to be a </a:t>
            </a:r>
            <a:r>
              <a:rPr lang="es-ES" dirty="0" err="1" smtClean="0"/>
              <a:t>debugger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3781722" y="3649662"/>
            <a:ext cx="8373841" cy="849463"/>
          </a:xfrm>
        </p:spPr>
        <p:txBody>
          <a:bodyPr/>
          <a:lstStyle/>
          <a:p>
            <a:r>
              <a:rPr lang="es-ES" dirty="0"/>
              <a:t>Pablo Gavela López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Jose Manuel Jurado Diaz</a:t>
            </a:r>
          </a:p>
        </p:txBody>
      </p:sp>
      <p:pic>
        <p:nvPicPr>
          <p:cNvPr id="8" name="Picture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b="5402"/>
          <a:stretch>
            <a:fillRect/>
          </a:stretch>
        </p:blipFill>
        <p:spPr>
          <a:xfrm>
            <a:off x="642749" y="3167848"/>
            <a:ext cx="2689274" cy="26896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  <a:br>
              <a:rPr lang="es-ES" dirty="0"/>
            </a:br>
            <a:r>
              <a:rPr lang="es-ES" dirty="0"/>
              <a:t>¿Qué puede hacer por mí?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044" y="601662"/>
            <a:ext cx="1409958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lvl="0"/>
            <a:r>
              <a:rPr lang="en-US" dirty="0" err="1"/>
              <a:t>Modelos</a:t>
            </a:r>
            <a:r>
              <a:rPr lang="en-US" dirty="0"/>
              <a:t> de Cloud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80370" y="2187106"/>
            <a:ext cx="1892228" cy="3385199"/>
            <a:chOff x="855665" y="1698693"/>
            <a:chExt cx="2237001" cy="4695581"/>
          </a:xfrm>
        </p:grpSpPr>
        <p:sp>
          <p:nvSpPr>
            <p:cNvPr id="5" name="Rectangle 4"/>
            <p:cNvSpPr/>
            <p:nvPr/>
          </p:nvSpPr>
          <p:spPr>
            <a:xfrm>
              <a:off x="1225894" y="1698693"/>
              <a:ext cx="1866772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On Premises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96458" y="5537987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96458" y="5083168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96458" y="599280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6458" y="4173530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6458" y="3718711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96458" y="4628349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96458" y="2809073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96458" y="235425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96458" y="3263892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15" name="Left Brace 14"/>
            <p:cNvSpPr/>
            <p:nvPr/>
          </p:nvSpPr>
          <p:spPr>
            <a:xfrm>
              <a:off x="1145933" y="2354254"/>
              <a:ext cx="241097" cy="404002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endParaRPr lang="en-US" sz="140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52"/>
            <p:cNvSpPr txBox="1"/>
            <p:nvPr/>
          </p:nvSpPr>
          <p:spPr>
            <a:xfrm>
              <a:off x="855665" y="3662989"/>
              <a:ext cx="454819" cy="138622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2844" y="2201862"/>
            <a:ext cx="2344709" cy="3590887"/>
            <a:chOff x="3377366" y="1698693"/>
            <a:chExt cx="2771925" cy="4980891"/>
          </a:xfrm>
        </p:grpSpPr>
        <p:sp>
          <p:nvSpPr>
            <p:cNvPr id="18" name="Rectangle 17"/>
            <p:cNvSpPr/>
            <p:nvPr/>
          </p:nvSpPr>
          <p:spPr>
            <a:xfrm>
              <a:off x="3442874" y="1698693"/>
              <a:ext cx="2593774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Infrastructure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28143" y="5537991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28143" y="5083172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28143" y="5992808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28143" y="417353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28143" y="3718715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28143" y="4628353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8143" y="2809077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28143" y="2354258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143" y="3263896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28" name="Left Brace 27"/>
            <p:cNvSpPr/>
            <p:nvPr/>
          </p:nvSpPr>
          <p:spPr>
            <a:xfrm flipH="1">
              <a:off x="5575615" y="4587244"/>
              <a:ext cx="228600" cy="17640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56"/>
            <p:cNvSpPr txBox="1"/>
            <p:nvPr/>
          </p:nvSpPr>
          <p:spPr>
            <a:xfrm flipH="1">
              <a:off x="5694472" y="4248751"/>
              <a:ext cx="454819" cy="2430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789635" y="2354258"/>
              <a:ext cx="133350" cy="2200276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3377366" y="2761279"/>
              <a:ext cx="454819" cy="138622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41315" y="2188009"/>
            <a:ext cx="2289300" cy="3376407"/>
            <a:chOff x="5979422" y="1698693"/>
            <a:chExt cx="2706420" cy="4683386"/>
          </a:xfrm>
        </p:grpSpPr>
        <p:sp>
          <p:nvSpPr>
            <p:cNvPr id="33" name="Rectangle 32"/>
            <p:cNvSpPr/>
            <p:nvPr/>
          </p:nvSpPr>
          <p:spPr>
            <a:xfrm>
              <a:off x="6315305" y="1698693"/>
              <a:ext cx="2000311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Platform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34" name="Left Brace 33"/>
            <p:cNvSpPr/>
            <p:nvPr/>
          </p:nvSpPr>
          <p:spPr>
            <a:xfrm flipH="1">
              <a:off x="8131739" y="3259131"/>
              <a:ext cx="209580" cy="3122948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54"/>
            <p:cNvSpPr txBox="1"/>
            <p:nvPr/>
          </p:nvSpPr>
          <p:spPr>
            <a:xfrm flipH="1">
              <a:off x="8231023" y="3622385"/>
              <a:ext cx="454819" cy="24308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36" name="Left Brace 35"/>
            <p:cNvSpPr/>
            <p:nvPr/>
          </p:nvSpPr>
          <p:spPr>
            <a:xfrm>
              <a:off x="6322411" y="2335206"/>
              <a:ext cx="152400" cy="847725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60"/>
            <p:cNvSpPr txBox="1"/>
            <p:nvPr/>
          </p:nvSpPr>
          <p:spPr>
            <a:xfrm>
              <a:off x="5979422" y="2062795"/>
              <a:ext cx="454819" cy="138622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84238" y="5537990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84238" y="5083171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4238" y="5992807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84238" y="4173533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84238" y="371871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84238" y="4628352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84238" y="2354257"/>
              <a:ext cx="1638240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84238" y="3263895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84238" y="2809076"/>
              <a:ext cx="1638240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14503" y="2188007"/>
            <a:ext cx="2084046" cy="3376405"/>
            <a:chOff x="8840159" y="1698693"/>
            <a:chExt cx="2463768" cy="4683383"/>
          </a:xfrm>
        </p:grpSpPr>
        <p:sp>
          <p:nvSpPr>
            <p:cNvPr id="48" name="Rectangle 47"/>
            <p:cNvSpPr/>
            <p:nvPr/>
          </p:nvSpPr>
          <p:spPr>
            <a:xfrm>
              <a:off x="8840159" y="1698693"/>
              <a:ext cx="2028257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Software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49" name="Left Brace 48"/>
            <p:cNvSpPr/>
            <p:nvPr/>
          </p:nvSpPr>
          <p:spPr>
            <a:xfrm flipH="1">
              <a:off x="10688405" y="2335204"/>
              <a:ext cx="200055" cy="404687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64"/>
            <p:cNvSpPr txBox="1"/>
            <p:nvPr/>
          </p:nvSpPr>
          <p:spPr>
            <a:xfrm flipH="1">
              <a:off x="10849108" y="3150480"/>
              <a:ext cx="454819" cy="24308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040806" y="5537987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040806" y="5083168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040806" y="599280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040806" y="4173530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040806" y="3718711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040806" y="4628349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40806" y="235425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40806" y="3263892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040806" y="2809073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6141244" y="1951523"/>
            <a:ext cx="2189371" cy="4212739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520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lvl="0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mí</a:t>
            </a:r>
            <a:r>
              <a:rPr lang="en-US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62078" y="2020088"/>
            <a:ext cx="1851694" cy="8604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Sencillez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2731785" y="2015246"/>
            <a:ext cx="2072971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Escalabilidad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049571" y="2015245"/>
            <a:ext cx="1796502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Seguridad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106430" y="2015245"/>
            <a:ext cx="2137324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Continuidad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Negocio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9644582" y="2015245"/>
            <a:ext cx="2137324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Siempre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Actualizado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640" y="3017520"/>
            <a:ext cx="1895407" cy="347472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Fácil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crear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Dashboard con DB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métricas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No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necesario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cambiar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el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aplicativo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herramientas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migración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Familiarización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53279" y="3017520"/>
            <a:ext cx="1895407" cy="38071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Rendimiento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predictivo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Modelos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Bases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según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uso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Parallel Data-Warehouse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00118" y="3017520"/>
            <a:ext cx="1895407" cy="2502223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Azure AAD o SQL Login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mecanismos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Seguridad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Compliance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Auditoría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06430" y="3017520"/>
            <a:ext cx="1895407" cy="38071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Disaster Recovery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Geo-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Replicación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Geo-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Restauración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Restauración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Point-in-Time.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Replicas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Backups 5 min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44582" y="3017520"/>
            <a:ext cx="1895407" cy="2846933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Últimas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opciones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disponibles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nivel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empresa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herramientas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monitorización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436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DB y .</a:t>
            </a:r>
            <a:r>
              <a:rPr lang="es-ES" dirty="0" smtClean="0"/>
              <a:t>NET: 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¿cómo va esa conectividad?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1605</TotalTime>
  <Words>830</Words>
  <Application>Microsoft Office PowerPoint</Application>
  <PresentationFormat>Custom</PresentationFormat>
  <Paragraphs>297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Avenir LT Pro 45 Book</vt:lpstr>
      <vt:lpstr>Calibri</vt:lpstr>
      <vt:lpstr>Consolas</vt:lpstr>
      <vt:lpstr>Kozuka Gothic Pro R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Mejores Prácticas de conectividad, Seguridad y uso de CLR en SQL Server</vt:lpstr>
      <vt:lpstr>PowerPoint Presentation</vt:lpstr>
      <vt:lpstr>Agenda</vt:lpstr>
      <vt:lpstr>PowerPoint Presentation</vt:lpstr>
      <vt:lpstr>Azure SQL Database - Introducción ¿Qué puede hacer por mí?</vt:lpstr>
      <vt:lpstr>Azure SQL Database - Introducción</vt:lpstr>
      <vt:lpstr>Azure SQL Database - Introducción</vt:lpstr>
      <vt:lpstr>Azure SQL DB y .NET:  ¿cómo va esa conectividad?</vt:lpstr>
      <vt:lpstr>Mejores prácticas de Conectividad</vt:lpstr>
      <vt:lpstr>Mejores prácticas de Conectividad</vt:lpstr>
      <vt:lpstr>Mejores prácticas de Conectividad</vt:lpstr>
      <vt:lpstr>Mejores prácticas de Conectividad</vt:lpstr>
      <vt:lpstr>Demo</vt:lpstr>
      <vt:lpstr>Rendimiento: Yo soy programador y no DBA</vt:lpstr>
      <vt:lpstr>Rendimiento: Yo soy programador y no DBA.</vt:lpstr>
      <vt:lpstr>Demo</vt:lpstr>
      <vt:lpstr>Seguridad: ¿en qué no tengo que preocuparme?</vt:lpstr>
      <vt:lpstr>Nuevas Opciones de Seguridad</vt:lpstr>
      <vt:lpstr>Demo</vt:lpstr>
      <vt:lpstr>.NET dentro de SQL? </vt:lpstr>
      <vt:lpstr>CLR en SQL</vt:lpstr>
      <vt:lpstr>CLR en SQL</vt:lpstr>
      <vt:lpstr>CLR en SQL</vt:lpstr>
      <vt:lpstr>CLR en SQL</vt:lpstr>
      <vt:lpstr>CLR en SQL</vt:lpstr>
      <vt:lpstr>Mapeo tipos SQL  CLR</vt:lpstr>
      <vt:lpstr>CLR en SQL</vt:lpstr>
      <vt:lpstr>Demo</vt:lpstr>
      <vt:lpstr>CLR en SQL</vt:lpstr>
      <vt:lpstr>Demo</vt:lpstr>
      <vt:lpstr>CLR en SQL</vt:lpstr>
      <vt:lpstr>CLR en SQL</vt:lpstr>
      <vt:lpstr>Demo</vt:lpstr>
      <vt:lpstr>CLR en SQL</vt:lpstr>
      <vt:lpstr>CLR en SQL</vt:lpstr>
      <vt:lpstr>Demo</vt:lpstr>
      <vt:lpstr>CLR en SQL</vt:lpstr>
      <vt:lpstr>CLR en SQL</vt:lpstr>
      <vt:lpstr>Demo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Jose Manuel Jurado Diaz</cp:lastModifiedBy>
  <cp:revision>117</cp:revision>
  <dcterms:created xsi:type="dcterms:W3CDTF">2015-04-07T19:39:07Z</dcterms:created>
  <dcterms:modified xsi:type="dcterms:W3CDTF">2016-02-16T22:48:29Z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